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2886E4A-62F1-429F-A344-44ACDCFE97CA}">
  <a:tblStyle styleId="{72886E4A-62F1-429F-A344-44ACDCFE97C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63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63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63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63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63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63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  <a:tcStyle>
        <a:fill>
          <a:solidFill>
            <a:srgbClr val="F2F2F2"/>
          </a:solidFill>
        </a:fill>
      </a:tcStyle>
    </a:band1H>
    <a:band2H>
      <a:tcTxStyle/>
    </a:band2H>
    <a:band1V>
      <a:tcTxStyle/>
      <a:tcStyle>
        <a:fill>
          <a:solidFill>
            <a:srgbClr val="F2F2F2"/>
          </a:solidFill>
        </a:fill>
      </a:tcStyle>
    </a:band1V>
    <a:band2V>
      <a:tcTxStyle/>
    </a:band2V>
    <a:lastCol>
      <a:tcTxStyle b="on"/>
    </a:lastCol>
    <a:firstCol>
      <a:tcTxStyle b="on"/>
    </a:firstCol>
    <a:lastRow>
      <a:tcTxStyle b="on"/>
      <a:tcStyle>
        <a:tcBdr>
          <a:top>
            <a:ln cap="flat" cmpd="sng" w="63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a:top>
        </a:tcBdr>
      </a:tcStyle>
    </a:lastRow>
    <a:seCell>
      <a:tcTxStyle/>
    </a:seCell>
    <a:swCell>
      <a:tcTxStyle/>
    </a:swCell>
    <a:firstRow>
      <a:tcTxStyle b="on"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a3fc7fd8f_0_7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ca3fc7fd8f_0_7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a3fc7fd8f_0_8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ca3fc7fd8f_0_8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ca3fc7fd8f_6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ca3fc7fd8f_6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/>
        </p:nvSpPr>
        <p:spPr>
          <a:xfrm>
            <a:off x="6352250" y="101150"/>
            <a:ext cx="5745300" cy="12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b="1" lang="en-IN" sz="2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Localization and Autonomous Navigation of a Mobile Robot: Robomuse 5.0</a:t>
            </a:r>
            <a:endParaRPr b="1"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4"/>
          <p:cNvSpPr/>
          <p:nvPr/>
        </p:nvSpPr>
        <p:spPr>
          <a:xfrm flipH="1">
            <a:off x="0" y="0"/>
            <a:ext cx="6172782" cy="6858000"/>
          </a:xfrm>
          <a:custGeom>
            <a:rect b="b" l="l" r="r" t="t"/>
            <a:pathLst>
              <a:path extrusionOk="0" h="6858000" w="6172782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4"/>
          <p:cNvSpPr/>
          <p:nvPr/>
        </p:nvSpPr>
        <p:spPr>
          <a:xfrm flipH="1">
            <a:off x="0" y="0"/>
            <a:ext cx="6024154" cy="6858000"/>
          </a:xfrm>
          <a:custGeom>
            <a:rect b="b" l="l" r="r" t="t"/>
            <a:pathLst>
              <a:path extrusionOk="0" h="6858000" w="6024154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6658044" y="1933159"/>
            <a:ext cx="5006336" cy="3181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IN" sz="2000">
                <a:solidFill>
                  <a:srgbClr val="FFFFFF"/>
                </a:solidFill>
              </a:rPr>
              <a:t>Shashank Dammalapati (2017ME10572)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IN" sz="2000">
                <a:solidFill>
                  <a:srgbClr val="FFFFFF"/>
                </a:solidFill>
              </a:rPr>
              <a:t>Pavan (</a:t>
            </a:r>
            <a:r>
              <a:rPr lang="en-IN" sz="2000">
                <a:solidFill>
                  <a:srgbClr val="FFFFFF"/>
                </a:solidFill>
              </a:rPr>
              <a:t>2017ME10583</a:t>
            </a:r>
            <a:r>
              <a:rPr lang="en-IN" sz="2000">
                <a:solidFill>
                  <a:srgbClr val="FFFFFF"/>
                </a:solidFill>
              </a:rPr>
              <a:t>)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IN" sz="2000">
                <a:solidFill>
                  <a:srgbClr val="FFFFFF"/>
                </a:solidFill>
              </a:rPr>
              <a:t>Chaitanya Ram (2017ME10576)</a:t>
            </a:r>
            <a:endParaRPr sz="2000">
              <a:solidFill>
                <a:srgbClr val="FFFFFF"/>
              </a:solidFill>
            </a:endParaRPr>
          </a:p>
          <a:p>
            <a:pPr indent="11430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IN" sz="2400">
                <a:solidFill>
                  <a:srgbClr val="FFFFFF"/>
                </a:solidFill>
              </a:rPr>
              <a:t>Supervised by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1" lang="en-IN" sz="2400">
                <a:solidFill>
                  <a:srgbClr val="FFFFFF"/>
                </a:solidFill>
              </a:rPr>
              <a:t> Prof. Subir Kumar Saha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descr="A picture containing shape&#10;&#10;Description automatically generated" id="68" name="Google Shape;6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620" y="446697"/>
            <a:ext cx="3860518" cy="386051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9032131" y="6277069"/>
            <a:ext cx="609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(Project code: D-</a:t>
            </a:r>
            <a:r>
              <a:rPr b="1" lang="en-I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i="0" lang="en-IN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/>
          </a:p>
        </p:txBody>
      </p:sp>
      <p:sp>
        <p:nvSpPr>
          <p:cNvPr id="70" name="Google Shape;70;p14"/>
          <p:cNvSpPr txBox="1"/>
          <p:nvPr/>
        </p:nvSpPr>
        <p:spPr>
          <a:xfrm>
            <a:off x="57733" y="4409144"/>
            <a:ext cx="48003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MECHANICAL ENGINEERING</a:t>
            </a:r>
            <a:endParaRPr b="1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INDIAN INSTITUTE OF TECHNOLOGY, DELHI</a:t>
            </a:r>
            <a:endParaRPr b="1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</a:t>
            </a:r>
            <a:r>
              <a:rPr b="1"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b="1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202</a:t>
            </a:r>
            <a:r>
              <a:rPr b="1"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/>
          <p:nvPr/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838200" y="58521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/>
          </a:p>
        </p:txBody>
      </p:sp>
      <p:sp>
        <p:nvSpPr>
          <p:cNvPr id="152" name="Google Shape;152;p23"/>
          <p:cNvSpPr txBox="1"/>
          <p:nvPr/>
        </p:nvSpPr>
        <p:spPr>
          <a:xfrm>
            <a:off x="6296625" y="2516775"/>
            <a:ext cx="5658900" cy="36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Launched Gazebo simulator node | GMapping Node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Initializing the robots current location in RViz (Navigation stack Node)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the left we can see the global path planning and on the right we can see that the robot reached its goal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task ahead is to build the robot and run it using ROS.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225" y="2301250"/>
            <a:ext cx="2675250" cy="1494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5952" y="2280275"/>
            <a:ext cx="2675250" cy="151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3750" y="3924300"/>
            <a:ext cx="4257450" cy="2385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225" y="3924300"/>
            <a:ext cx="4257450" cy="239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/>
          <p:nvPr/>
        </p:nvSpPr>
        <p:spPr>
          <a:xfrm>
            <a:off x="0" y="0"/>
            <a:ext cx="1219169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3" name="Google Shape;163;p2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64" name="Google Shape;164;p24"/>
            <p:cNvSpPr/>
            <p:nvPr/>
          </p:nvSpPr>
          <p:spPr>
            <a:xfrm>
              <a:off x="1306513" y="0"/>
              <a:ext cx="3862388" cy="6843713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1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24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1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24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1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24"/>
            <p:cNvSpPr/>
            <p:nvPr/>
          </p:nvSpPr>
          <p:spPr>
            <a:xfrm>
              <a:off x="1120775" y="0"/>
              <a:ext cx="3676650" cy="6843713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14901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24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14901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24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14901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24"/>
            <p:cNvSpPr/>
            <p:nvPr/>
          </p:nvSpPr>
          <p:spPr>
            <a:xfrm>
              <a:off x="1001713" y="0"/>
              <a:ext cx="3621088" cy="6843713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1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24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1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24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1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24"/>
            <p:cNvSpPr/>
            <p:nvPr/>
          </p:nvSpPr>
          <p:spPr>
            <a:xfrm>
              <a:off x="1001713" y="0"/>
              <a:ext cx="3244850" cy="6843713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1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24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1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24"/>
            <p:cNvSpPr/>
            <p:nvPr/>
          </p:nvSpPr>
          <p:spPr>
            <a:xfrm>
              <a:off x="889000" y="0"/>
              <a:ext cx="3230563" cy="6843713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1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24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1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24"/>
            <p:cNvSpPr/>
            <p:nvPr/>
          </p:nvSpPr>
          <p:spPr>
            <a:xfrm>
              <a:off x="484188" y="0"/>
              <a:ext cx="3421063" cy="6843713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1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24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1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24"/>
            <p:cNvSpPr/>
            <p:nvPr/>
          </p:nvSpPr>
          <p:spPr>
            <a:xfrm>
              <a:off x="598488" y="0"/>
              <a:ext cx="2717800" cy="6843713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14901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261938" y="0"/>
              <a:ext cx="2944813" cy="6843713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14901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-417513" y="0"/>
              <a:ext cx="2403475" cy="6843713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1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1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1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4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1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" name="Google Shape;185;p24"/>
          <p:cNvSpPr txBox="1"/>
          <p:nvPr/>
        </p:nvSpPr>
        <p:spPr>
          <a:xfrm>
            <a:off x="1759287" y="798881"/>
            <a:ext cx="8673427" cy="10489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/>
          </a:p>
        </p:txBody>
      </p:sp>
      <p:grpSp>
        <p:nvGrpSpPr>
          <p:cNvPr id="186" name="Google Shape;186;p24"/>
          <p:cNvGrpSpPr/>
          <p:nvPr/>
        </p:nvGrpSpPr>
        <p:grpSpPr>
          <a:xfrm>
            <a:off x="807548" y="2646574"/>
            <a:ext cx="10576829" cy="2584849"/>
            <a:chOff x="-1043193" y="2817916"/>
            <a:chExt cx="13927875" cy="3210594"/>
          </a:xfrm>
        </p:grpSpPr>
        <p:sp>
          <p:nvSpPr>
            <p:cNvPr id="187" name="Google Shape;187;p24"/>
            <p:cNvSpPr/>
            <p:nvPr/>
          </p:nvSpPr>
          <p:spPr>
            <a:xfrm>
              <a:off x="1322913" y="2839523"/>
              <a:ext cx="1924800" cy="1222200"/>
            </a:xfrm>
            <a:prstGeom prst="roundRect">
              <a:avLst>
                <a:gd fmla="val 1000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4"/>
            <p:cNvSpPr/>
            <p:nvPr/>
          </p:nvSpPr>
          <p:spPr>
            <a:xfrm>
              <a:off x="1536766" y="3042683"/>
              <a:ext cx="1924673" cy="1222167"/>
            </a:xfrm>
            <a:custGeom>
              <a:rect b="b" l="l" r="r" t="t"/>
              <a:pathLst>
                <a:path extrusionOk="0" h="1222167" w="1924673">
                  <a:moveTo>
                    <a:pt x="0" y="122217"/>
                  </a:moveTo>
                  <a:cubicBezTo>
                    <a:pt x="0" y="54718"/>
                    <a:pt x="54718" y="0"/>
                    <a:pt x="122217" y="0"/>
                  </a:cubicBezTo>
                  <a:lnTo>
                    <a:pt x="1802456" y="0"/>
                  </a:lnTo>
                  <a:cubicBezTo>
                    <a:pt x="1869955" y="0"/>
                    <a:pt x="1924673" y="54718"/>
                    <a:pt x="1924673" y="122217"/>
                  </a:cubicBezTo>
                  <a:lnTo>
                    <a:pt x="1924673" y="1099950"/>
                  </a:lnTo>
                  <a:cubicBezTo>
                    <a:pt x="1924673" y="1167449"/>
                    <a:pt x="1869955" y="1222167"/>
                    <a:pt x="1802456" y="1222167"/>
                  </a:cubicBezTo>
                  <a:lnTo>
                    <a:pt x="122217" y="1222167"/>
                  </a:lnTo>
                  <a:cubicBezTo>
                    <a:pt x="54718" y="1222167"/>
                    <a:pt x="0" y="1167449"/>
                    <a:pt x="0" y="1099950"/>
                  </a:cubicBezTo>
                  <a:lnTo>
                    <a:pt x="0" y="122217"/>
                  </a:lnTo>
                  <a:close/>
                </a:path>
              </a:pathLst>
            </a:custGeom>
            <a:solidFill>
              <a:schemeClr val="lt1">
                <a:alpha val="89800"/>
              </a:schemeClr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85325" lIns="85325" spcFirstLastPara="1" rIns="85325" wrap="square" tIns="85325">
              <a:noAutofit/>
            </a:bodyPr>
            <a:lstStyle/>
            <a:p>
              <a:pPr indent="0" lvl="0" marL="0" rtl="0" algn="just">
                <a:lnSpc>
                  <a:spcPct val="107916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IN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Learning ROS &amp; Simulating Turtlebot 3 Robot </a:t>
              </a:r>
              <a:endParaRPr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3675292" y="2839523"/>
              <a:ext cx="1924800" cy="1222200"/>
            </a:xfrm>
            <a:prstGeom prst="roundRect">
              <a:avLst>
                <a:gd fmla="val 1000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3889145" y="3042683"/>
              <a:ext cx="1924673" cy="1222167"/>
            </a:xfrm>
            <a:custGeom>
              <a:rect b="b" l="l" r="r" t="t"/>
              <a:pathLst>
                <a:path extrusionOk="0" h="1222167" w="1924673">
                  <a:moveTo>
                    <a:pt x="0" y="122217"/>
                  </a:moveTo>
                  <a:cubicBezTo>
                    <a:pt x="0" y="54718"/>
                    <a:pt x="54718" y="0"/>
                    <a:pt x="122217" y="0"/>
                  </a:cubicBezTo>
                  <a:lnTo>
                    <a:pt x="1802456" y="0"/>
                  </a:lnTo>
                  <a:cubicBezTo>
                    <a:pt x="1869955" y="0"/>
                    <a:pt x="1924673" y="54718"/>
                    <a:pt x="1924673" y="122217"/>
                  </a:cubicBezTo>
                  <a:lnTo>
                    <a:pt x="1924673" y="1099950"/>
                  </a:lnTo>
                  <a:cubicBezTo>
                    <a:pt x="1924673" y="1167449"/>
                    <a:pt x="1869955" y="1222167"/>
                    <a:pt x="1802456" y="1222167"/>
                  </a:cubicBezTo>
                  <a:lnTo>
                    <a:pt x="122217" y="1222167"/>
                  </a:lnTo>
                  <a:cubicBezTo>
                    <a:pt x="54718" y="1222167"/>
                    <a:pt x="0" y="1167449"/>
                    <a:pt x="0" y="1099950"/>
                  </a:cubicBezTo>
                  <a:lnTo>
                    <a:pt x="0" y="122217"/>
                  </a:lnTo>
                  <a:close/>
                </a:path>
              </a:pathLst>
            </a:custGeom>
            <a:solidFill>
              <a:schemeClr val="lt1">
                <a:alpha val="89800"/>
              </a:schemeClr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85325" lIns="85325" spcFirstLastPara="1" rIns="85325" wrap="square" tIns="85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Times New Roman"/>
                <a:buNone/>
              </a:pPr>
              <a:r>
                <a:rPr lang="en-IN" sz="13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Implementing Lidar based SLAM &amp; Navigation in Gazebo &amp; Rviz</a:t>
              </a:r>
              <a:endPara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4"/>
            <p:cNvSpPr/>
            <p:nvPr/>
          </p:nvSpPr>
          <p:spPr>
            <a:xfrm>
              <a:off x="-1043193" y="2817916"/>
              <a:ext cx="1924800" cy="1222200"/>
            </a:xfrm>
            <a:prstGeom prst="roundRect">
              <a:avLst>
                <a:gd fmla="val 1000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4"/>
            <p:cNvSpPr/>
            <p:nvPr/>
          </p:nvSpPr>
          <p:spPr>
            <a:xfrm>
              <a:off x="-829340" y="3021076"/>
              <a:ext cx="1924673" cy="1222167"/>
            </a:xfrm>
            <a:custGeom>
              <a:rect b="b" l="l" r="r" t="t"/>
              <a:pathLst>
                <a:path extrusionOk="0" h="1222167" w="1924673">
                  <a:moveTo>
                    <a:pt x="0" y="122217"/>
                  </a:moveTo>
                  <a:cubicBezTo>
                    <a:pt x="0" y="54718"/>
                    <a:pt x="54718" y="0"/>
                    <a:pt x="122217" y="0"/>
                  </a:cubicBezTo>
                  <a:lnTo>
                    <a:pt x="1802456" y="0"/>
                  </a:lnTo>
                  <a:cubicBezTo>
                    <a:pt x="1869955" y="0"/>
                    <a:pt x="1924673" y="54718"/>
                    <a:pt x="1924673" y="122217"/>
                  </a:cubicBezTo>
                  <a:lnTo>
                    <a:pt x="1924673" y="1099950"/>
                  </a:lnTo>
                  <a:cubicBezTo>
                    <a:pt x="1924673" y="1167449"/>
                    <a:pt x="1869955" y="1222167"/>
                    <a:pt x="1802456" y="1222167"/>
                  </a:cubicBezTo>
                  <a:lnTo>
                    <a:pt x="122217" y="1222167"/>
                  </a:lnTo>
                  <a:cubicBezTo>
                    <a:pt x="54718" y="1222167"/>
                    <a:pt x="0" y="1167449"/>
                    <a:pt x="0" y="1099950"/>
                  </a:cubicBezTo>
                  <a:lnTo>
                    <a:pt x="0" y="122217"/>
                  </a:lnTo>
                  <a:close/>
                </a:path>
              </a:pathLst>
            </a:custGeom>
            <a:solidFill>
              <a:schemeClr val="lt1">
                <a:alpha val="89800"/>
              </a:schemeClr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85325" lIns="85325" spcFirstLastPara="1" rIns="85325" wrap="square" tIns="85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imes New Roman"/>
                <a:buNone/>
              </a:pPr>
              <a:r>
                <a:rPr lang="en-IN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Literature Review 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4"/>
            <p:cNvSpPr/>
            <p:nvPr/>
          </p:nvSpPr>
          <p:spPr>
            <a:xfrm>
              <a:off x="6041398" y="4602305"/>
              <a:ext cx="1924800" cy="1222200"/>
            </a:xfrm>
            <a:prstGeom prst="roundRect">
              <a:avLst>
                <a:gd fmla="val 10000" name="adj"/>
              </a:avLst>
            </a:prstGeom>
            <a:solidFill>
              <a:schemeClr val="accent6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4"/>
            <p:cNvSpPr/>
            <p:nvPr/>
          </p:nvSpPr>
          <p:spPr>
            <a:xfrm>
              <a:off x="6255251" y="4805465"/>
              <a:ext cx="1924673" cy="1222167"/>
            </a:xfrm>
            <a:custGeom>
              <a:rect b="b" l="l" r="r" t="t"/>
              <a:pathLst>
                <a:path extrusionOk="0" h="1222167" w="1924673">
                  <a:moveTo>
                    <a:pt x="0" y="122217"/>
                  </a:moveTo>
                  <a:cubicBezTo>
                    <a:pt x="0" y="54718"/>
                    <a:pt x="54718" y="0"/>
                    <a:pt x="122217" y="0"/>
                  </a:cubicBezTo>
                  <a:lnTo>
                    <a:pt x="1802456" y="0"/>
                  </a:lnTo>
                  <a:cubicBezTo>
                    <a:pt x="1869955" y="0"/>
                    <a:pt x="1924673" y="54718"/>
                    <a:pt x="1924673" y="122217"/>
                  </a:cubicBezTo>
                  <a:lnTo>
                    <a:pt x="1924673" y="1099950"/>
                  </a:lnTo>
                  <a:cubicBezTo>
                    <a:pt x="1924673" y="1167449"/>
                    <a:pt x="1869955" y="1222167"/>
                    <a:pt x="1802456" y="1222167"/>
                  </a:cubicBezTo>
                  <a:lnTo>
                    <a:pt x="122217" y="1222167"/>
                  </a:lnTo>
                  <a:cubicBezTo>
                    <a:pt x="54718" y="1222167"/>
                    <a:pt x="0" y="1167449"/>
                    <a:pt x="0" y="1099950"/>
                  </a:cubicBezTo>
                  <a:lnTo>
                    <a:pt x="0" y="122217"/>
                  </a:lnTo>
                  <a:close/>
                </a:path>
              </a:pathLst>
            </a:custGeom>
            <a:solidFill>
              <a:schemeClr val="lt1">
                <a:alpha val="89800"/>
              </a:schemeClr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85325" lIns="85325" spcFirstLastPara="1" rIns="85325" wrap="square" tIns="85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Times New Roman"/>
                <a:buNone/>
              </a:pPr>
              <a:r>
                <a:rPr lang="en-IN" sz="13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Implement SLAM &amp; Navigation in Robomuse 5.0</a:t>
              </a:r>
              <a:endPara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8393777" y="4602305"/>
              <a:ext cx="1924800" cy="1222200"/>
            </a:xfrm>
            <a:prstGeom prst="roundRect">
              <a:avLst>
                <a:gd fmla="val 10000" name="adj"/>
              </a:avLst>
            </a:prstGeom>
            <a:solidFill>
              <a:schemeClr val="accent6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8607630" y="4805465"/>
              <a:ext cx="1924673" cy="1222167"/>
            </a:xfrm>
            <a:custGeom>
              <a:rect b="b" l="l" r="r" t="t"/>
              <a:pathLst>
                <a:path extrusionOk="0" h="1222167" w="1924673">
                  <a:moveTo>
                    <a:pt x="0" y="122217"/>
                  </a:moveTo>
                  <a:cubicBezTo>
                    <a:pt x="0" y="54718"/>
                    <a:pt x="54718" y="0"/>
                    <a:pt x="122217" y="0"/>
                  </a:cubicBezTo>
                  <a:lnTo>
                    <a:pt x="1802456" y="0"/>
                  </a:lnTo>
                  <a:cubicBezTo>
                    <a:pt x="1869955" y="0"/>
                    <a:pt x="1924673" y="54718"/>
                    <a:pt x="1924673" y="122217"/>
                  </a:cubicBezTo>
                  <a:lnTo>
                    <a:pt x="1924673" y="1099950"/>
                  </a:lnTo>
                  <a:cubicBezTo>
                    <a:pt x="1924673" y="1167449"/>
                    <a:pt x="1869955" y="1222167"/>
                    <a:pt x="1802456" y="1222167"/>
                  </a:cubicBezTo>
                  <a:lnTo>
                    <a:pt x="122217" y="1222167"/>
                  </a:lnTo>
                  <a:cubicBezTo>
                    <a:pt x="54718" y="1222167"/>
                    <a:pt x="0" y="1167449"/>
                    <a:pt x="0" y="1099950"/>
                  </a:cubicBezTo>
                  <a:lnTo>
                    <a:pt x="0" y="122217"/>
                  </a:lnTo>
                  <a:close/>
                </a:path>
              </a:pathLst>
            </a:custGeom>
            <a:solidFill>
              <a:schemeClr val="lt1">
                <a:alpha val="89800"/>
              </a:schemeClr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85325" lIns="85325" spcFirstLastPara="1" rIns="85325" wrap="square" tIns="85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Times New Roman"/>
                <a:buNone/>
              </a:pPr>
              <a:r>
                <a:rPr lang="en-IN" sz="13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Conducting Navigation in Real Environment</a:t>
              </a:r>
              <a:r>
                <a:rPr lang="en-IN" sz="13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4"/>
            <p:cNvSpPr/>
            <p:nvPr/>
          </p:nvSpPr>
          <p:spPr>
            <a:xfrm>
              <a:off x="10746156" y="4603183"/>
              <a:ext cx="1924800" cy="1222200"/>
            </a:xfrm>
            <a:prstGeom prst="roundRect">
              <a:avLst>
                <a:gd fmla="val 10000" name="adj"/>
              </a:avLst>
            </a:prstGeom>
            <a:solidFill>
              <a:schemeClr val="accent6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10960009" y="4806343"/>
              <a:ext cx="1924673" cy="1222167"/>
            </a:xfrm>
            <a:custGeom>
              <a:rect b="b" l="l" r="r" t="t"/>
              <a:pathLst>
                <a:path extrusionOk="0" h="1222167" w="1924673">
                  <a:moveTo>
                    <a:pt x="0" y="122217"/>
                  </a:moveTo>
                  <a:cubicBezTo>
                    <a:pt x="0" y="54718"/>
                    <a:pt x="54718" y="0"/>
                    <a:pt x="122217" y="0"/>
                  </a:cubicBezTo>
                  <a:lnTo>
                    <a:pt x="1802456" y="0"/>
                  </a:lnTo>
                  <a:cubicBezTo>
                    <a:pt x="1869955" y="0"/>
                    <a:pt x="1924673" y="54718"/>
                    <a:pt x="1924673" y="122217"/>
                  </a:cubicBezTo>
                  <a:lnTo>
                    <a:pt x="1924673" y="1099950"/>
                  </a:lnTo>
                  <a:cubicBezTo>
                    <a:pt x="1924673" y="1167449"/>
                    <a:pt x="1869955" y="1222167"/>
                    <a:pt x="1802456" y="1222167"/>
                  </a:cubicBezTo>
                  <a:lnTo>
                    <a:pt x="122217" y="1222167"/>
                  </a:lnTo>
                  <a:cubicBezTo>
                    <a:pt x="54718" y="1222167"/>
                    <a:pt x="0" y="1167449"/>
                    <a:pt x="0" y="1099950"/>
                  </a:cubicBezTo>
                  <a:lnTo>
                    <a:pt x="0" y="122217"/>
                  </a:lnTo>
                  <a:close/>
                </a:path>
              </a:pathLst>
            </a:custGeom>
            <a:solidFill>
              <a:schemeClr val="lt1">
                <a:alpha val="89800"/>
              </a:schemeClr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85325" lIns="85325" spcFirstLastPara="1" rIns="85325" wrap="square" tIns="85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lang="en-IN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Report Making 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3675292" y="4580698"/>
              <a:ext cx="1924800" cy="1222200"/>
            </a:xfrm>
            <a:prstGeom prst="roundRect">
              <a:avLst>
                <a:gd fmla="val 10000" name="adj"/>
              </a:avLst>
            </a:prstGeom>
            <a:solidFill>
              <a:schemeClr val="accent6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3889145" y="4783858"/>
              <a:ext cx="1924673" cy="1222167"/>
            </a:xfrm>
            <a:custGeom>
              <a:rect b="b" l="l" r="r" t="t"/>
              <a:pathLst>
                <a:path extrusionOk="0" h="1222167" w="1924673">
                  <a:moveTo>
                    <a:pt x="0" y="122217"/>
                  </a:moveTo>
                  <a:cubicBezTo>
                    <a:pt x="0" y="54718"/>
                    <a:pt x="54718" y="0"/>
                    <a:pt x="122217" y="0"/>
                  </a:cubicBezTo>
                  <a:lnTo>
                    <a:pt x="1802456" y="0"/>
                  </a:lnTo>
                  <a:cubicBezTo>
                    <a:pt x="1869955" y="0"/>
                    <a:pt x="1924673" y="54718"/>
                    <a:pt x="1924673" y="122217"/>
                  </a:cubicBezTo>
                  <a:lnTo>
                    <a:pt x="1924673" y="1099950"/>
                  </a:lnTo>
                  <a:cubicBezTo>
                    <a:pt x="1924673" y="1167449"/>
                    <a:pt x="1869955" y="1222167"/>
                    <a:pt x="1802456" y="1222167"/>
                  </a:cubicBezTo>
                  <a:lnTo>
                    <a:pt x="122217" y="1222167"/>
                  </a:lnTo>
                  <a:cubicBezTo>
                    <a:pt x="54718" y="1222167"/>
                    <a:pt x="0" y="1167449"/>
                    <a:pt x="0" y="1099950"/>
                  </a:cubicBezTo>
                  <a:lnTo>
                    <a:pt x="0" y="122217"/>
                  </a:lnTo>
                  <a:close/>
                </a:path>
              </a:pathLst>
            </a:custGeom>
            <a:solidFill>
              <a:schemeClr val="lt1">
                <a:alpha val="89800"/>
              </a:schemeClr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85325" lIns="85325" spcFirstLastPara="1" rIns="85325" wrap="square" tIns="85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Times New Roman"/>
                <a:buNone/>
              </a:pPr>
              <a:r>
                <a:rPr lang="en-IN" sz="13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Started Working on RoboMuse 5.0 PCB Design | AGV Control System</a:t>
              </a:r>
              <a:endPara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n object&#10;&#10;Description automatically generated" id="207" name="Google Shape;207;p25"/>
          <p:cNvPicPr preferRelativeResize="0"/>
          <p:nvPr/>
        </p:nvPicPr>
        <p:blipFill rotWithShape="1">
          <a:blip r:embed="rId3">
            <a:alphaModFix/>
          </a:blip>
          <a:srcRect b="2" l="8981" r="1" t="0"/>
          <a:stretch/>
        </p:blipFill>
        <p:spPr>
          <a:xfrm>
            <a:off x="4476307" y="595421"/>
            <a:ext cx="7715693" cy="5658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5"/>
          <p:cNvPicPr preferRelativeResize="0"/>
          <p:nvPr/>
        </p:nvPicPr>
        <p:blipFill rotWithShape="1">
          <a:blip r:embed="rId4">
            <a:alphaModFix/>
          </a:blip>
          <a:srcRect b="0" l="0" r="14728" t="0"/>
          <a:stretch/>
        </p:blipFill>
        <p:spPr>
          <a:xfrm>
            <a:off x="3466214" y="550975"/>
            <a:ext cx="8725786" cy="5756049"/>
          </a:xfrm>
          <a:custGeom>
            <a:rect b="b" l="l" r="r" t="t"/>
            <a:pathLst>
              <a:path extrusionOk="0" h="5756049" w="8725786">
                <a:moveTo>
                  <a:pt x="0" y="0"/>
                </a:moveTo>
                <a:lnTo>
                  <a:pt x="8725786" y="0"/>
                </a:lnTo>
                <a:lnTo>
                  <a:pt x="8725786" y="5756049"/>
                </a:lnTo>
                <a:lnTo>
                  <a:pt x="0" y="575604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09" name="Google Shape;209;p25"/>
          <p:cNvSpPr txBox="1"/>
          <p:nvPr/>
        </p:nvSpPr>
        <p:spPr>
          <a:xfrm>
            <a:off x="0" y="2465799"/>
            <a:ext cx="5804660" cy="238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7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5"/>
          <p:cNvSpPr txBox="1"/>
          <p:nvPr>
            <p:ph type="title"/>
          </p:nvPr>
        </p:nvSpPr>
        <p:spPr>
          <a:xfrm>
            <a:off x="838200" y="58521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IN">
                <a:solidFill>
                  <a:schemeClr val="lt1"/>
                </a:solidFill>
              </a:rPr>
              <a:t>Introduction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7215200" y="2516775"/>
            <a:ext cx="4135500" cy="36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-22860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IN" sz="1700">
                <a:latin typeface="Times New Roman"/>
                <a:ea typeface="Times New Roman"/>
                <a:cs typeface="Times New Roman"/>
                <a:sym typeface="Times New Roman"/>
              </a:rPr>
              <a:t>Mobile robotics is the field of robotics concerned with robots that can move around in an environment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IN" sz="1700">
                <a:latin typeface="Times New Roman"/>
                <a:ea typeface="Times New Roman"/>
                <a:cs typeface="Times New Roman"/>
                <a:sym typeface="Times New Roman"/>
              </a:rPr>
              <a:t>Awareness of its environment is crucial for attaining Autonomy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IN" sz="1700">
                <a:latin typeface="Times New Roman"/>
                <a:ea typeface="Times New Roman"/>
                <a:cs typeface="Times New Roman"/>
                <a:sym typeface="Times New Roman"/>
              </a:rPr>
              <a:t>The major research areas in this field are Navigation, motion planning, Context driven exploration, Simultaneous Localization, and Mapping (SLAM).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2250" lvl="0" marL="228600" rtl="0" algn="just">
              <a:spcBef>
                <a:spcPts val="100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-IN" sz="1700">
                <a:latin typeface="Times New Roman"/>
                <a:ea typeface="Times New Roman"/>
                <a:cs typeface="Times New Roman"/>
                <a:sym typeface="Times New Roman"/>
              </a:rPr>
              <a:t>We have various sensors and SLAM techniques for creating awareness to the robot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 b="7766" l="0" r="3762" t="0"/>
          <a:stretch/>
        </p:blipFill>
        <p:spPr>
          <a:xfrm>
            <a:off x="1278675" y="2516774"/>
            <a:ext cx="4819650" cy="27136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1166825" y="5400700"/>
            <a:ext cx="5700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500">
                <a:latin typeface="Times New Roman"/>
                <a:ea typeface="Times New Roman"/>
                <a:cs typeface="Times New Roman"/>
                <a:sym typeface="Times New Roman"/>
              </a:rPr>
              <a:t>Collaborative Mobile Robots-Designed to work with humans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50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IN" sz="1500">
                <a:latin typeface="Times New Roman"/>
                <a:ea typeface="Times New Roman"/>
                <a:cs typeface="Times New Roman"/>
                <a:sym typeface="Times New Roman"/>
              </a:rPr>
              <a:t>          (Taken from Peer Robotics Company)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201897" y="398547"/>
            <a:ext cx="638710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n-IN"/>
              <a:t>LITERATURE SURVEY Sensors </a:t>
            </a:r>
            <a:endParaRPr/>
          </a:p>
        </p:txBody>
      </p:sp>
      <p:sp>
        <p:nvSpPr>
          <p:cNvPr id="85" name="Google Shape;85;p16"/>
          <p:cNvSpPr txBox="1"/>
          <p:nvPr/>
        </p:nvSpPr>
        <p:spPr>
          <a:xfrm>
            <a:off x="206342" y="2491299"/>
            <a:ext cx="7318763" cy="3968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571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IN" sz="2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Both Vision and Lidar based sensors are absolute sensors unlike sensors like IMUs which give only Relative measurements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71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0" sz="22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71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0" lang="en-IN" sz="2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Vision Sensors are cheaper than LIDAR sensors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71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0" sz="22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71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Lidar sensors provide precise scan data than Vision sensors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71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0" sz="22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71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0" lang="en-IN" sz="2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are using LIDAR based sensors</a:t>
            </a:r>
            <a:r>
              <a:rPr lang="en-IN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better autonomous navigation.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7525108" y="1"/>
            <a:ext cx="4666892" cy="3612937"/>
          </a:xfrm>
          <a:custGeom>
            <a:rect b="b" l="l" r="r" t="t"/>
            <a:pathLst>
              <a:path extrusionOk="0" h="3612937" w="4666892">
                <a:moveTo>
                  <a:pt x="192227" y="0"/>
                </a:moveTo>
                <a:lnTo>
                  <a:pt x="4666892" y="0"/>
                </a:lnTo>
                <a:lnTo>
                  <a:pt x="4666892" y="2643684"/>
                </a:lnTo>
                <a:lnTo>
                  <a:pt x="4657487" y="2656262"/>
                </a:lnTo>
                <a:cubicBezTo>
                  <a:pt x="4175308" y="3240527"/>
                  <a:pt x="3445594" y="3612937"/>
                  <a:pt x="2628900" y="3612937"/>
                </a:cubicBezTo>
                <a:cubicBezTo>
                  <a:pt x="1176999" y="3612937"/>
                  <a:pt x="0" y="2435938"/>
                  <a:pt x="0" y="984037"/>
                </a:cubicBezTo>
                <a:cubicBezTo>
                  <a:pt x="0" y="711806"/>
                  <a:pt x="41379" y="449239"/>
                  <a:pt x="118190" y="2022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7689830" y="1"/>
            <a:ext cx="4502173" cy="3448219"/>
          </a:xfrm>
          <a:custGeom>
            <a:rect b="b" l="l" r="r" t="t"/>
            <a:pathLst>
              <a:path extrusionOk="0" h="3448219" w="4502173">
                <a:moveTo>
                  <a:pt x="205627" y="0"/>
                </a:moveTo>
                <a:lnTo>
                  <a:pt x="4502173" y="0"/>
                </a:lnTo>
                <a:lnTo>
                  <a:pt x="4502173" y="2368934"/>
                </a:lnTo>
                <a:lnTo>
                  <a:pt x="4365663" y="2551486"/>
                </a:lnTo>
                <a:cubicBezTo>
                  <a:pt x="3913696" y="3099144"/>
                  <a:pt x="3229704" y="3448219"/>
                  <a:pt x="2464181" y="3448219"/>
                </a:cubicBezTo>
                <a:cubicBezTo>
                  <a:pt x="1103251" y="3448219"/>
                  <a:pt x="0" y="2344968"/>
                  <a:pt x="0" y="984038"/>
                </a:cubicBezTo>
                <a:cubicBezTo>
                  <a:pt x="0" y="643806"/>
                  <a:pt x="68954" y="319678"/>
                  <a:pt x="193648" y="2486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3D lidar sensor RS LiDAR 16 RoboSense 16 beam miniature LiDAR autonomous  driving robots environment perception and UAV mapping|Smart Remote Control|  - AliExpress" id="88" name="Google Shape;8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2500" y="197802"/>
            <a:ext cx="2393391" cy="267418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/>
          <p:nvPr/>
        </p:nvSpPr>
        <p:spPr>
          <a:xfrm>
            <a:off x="8604737" y="3918051"/>
            <a:ext cx="3587263" cy="2939948"/>
          </a:xfrm>
          <a:custGeom>
            <a:rect b="b" l="l" r="r" t="t"/>
            <a:pathLst>
              <a:path extrusionOk="0" h="2939948" w="3587263">
                <a:moveTo>
                  <a:pt x="2070613" y="0"/>
                </a:moveTo>
                <a:cubicBezTo>
                  <a:pt x="2642397" y="0"/>
                  <a:pt x="3160050" y="231761"/>
                  <a:pt x="3534758" y="606469"/>
                </a:cubicBezTo>
                <a:lnTo>
                  <a:pt x="3587263" y="664240"/>
                </a:lnTo>
                <a:lnTo>
                  <a:pt x="3587263" y="2939948"/>
                </a:lnTo>
                <a:lnTo>
                  <a:pt x="193241" y="2939948"/>
                </a:lnTo>
                <a:lnTo>
                  <a:pt x="162719" y="2876589"/>
                </a:lnTo>
                <a:cubicBezTo>
                  <a:pt x="57940" y="2628865"/>
                  <a:pt x="0" y="2356505"/>
                  <a:pt x="0" y="2070613"/>
                </a:cubicBezTo>
                <a:cubicBezTo>
                  <a:pt x="0" y="927045"/>
                  <a:pt x="927045" y="0"/>
                  <a:pt x="2070613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8768827" y="4082142"/>
            <a:ext cx="3423175" cy="2775859"/>
          </a:xfrm>
          <a:custGeom>
            <a:rect b="b" l="l" r="r" t="t"/>
            <a:pathLst>
              <a:path extrusionOk="0" h="2775859" w="3423175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89192" y="5388025"/>
            <a:ext cx="2394409" cy="754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201897" y="398547"/>
            <a:ext cx="63870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n-IN"/>
              <a:t>LITERATURE SURVEY 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n-IN"/>
              <a:t>Robomuse</a:t>
            </a:r>
            <a:endParaRPr b="1"/>
          </a:p>
        </p:txBody>
      </p:sp>
      <p:sp>
        <p:nvSpPr>
          <p:cNvPr id="97" name="Google Shape;97;p17"/>
          <p:cNvSpPr txBox="1"/>
          <p:nvPr/>
        </p:nvSpPr>
        <p:spPr>
          <a:xfrm>
            <a:off x="206342" y="2491299"/>
            <a:ext cx="7318800" cy="39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571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IIT Delhi has its own robot series called RoboMuse.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last Robomuse 4.0 used  the Kinect(Vision) Sensor to map and explore its surroundings, as well as Aruco Markers for odometry error correction that builds over time.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Robomuse 5.0 is to build with Lidar based SLAM technique such as Gmapping which uses scan matching as for the robots odometry. It has two lidars for measuring depth.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contrast to the Kinect sensor used in Robomuse 4.0, which produces unreliable pseudo-laser scan results, Lidar sensors provide precise scan data.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71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/>
          <p:nvPr/>
        </p:nvSpPr>
        <p:spPr>
          <a:xfrm>
            <a:off x="7525108" y="1"/>
            <a:ext cx="4666892" cy="3612937"/>
          </a:xfrm>
          <a:custGeom>
            <a:rect b="b" l="l" r="r" t="t"/>
            <a:pathLst>
              <a:path extrusionOk="0" h="3612937" w="4666892">
                <a:moveTo>
                  <a:pt x="192227" y="0"/>
                </a:moveTo>
                <a:lnTo>
                  <a:pt x="4666892" y="0"/>
                </a:lnTo>
                <a:lnTo>
                  <a:pt x="4666892" y="2643684"/>
                </a:lnTo>
                <a:lnTo>
                  <a:pt x="4657487" y="2656262"/>
                </a:lnTo>
                <a:cubicBezTo>
                  <a:pt x="4175308" y="3240527"/>
                  <a:pt x="3445594" y="3612937"/>
                  <a:pt x="2628900" y="3612937"/>
                </a:cubicBezTo>
                <a:cubicBezTo>
                  <a:pt x="1176999" y="3612937"/>
                  <a:pt x="0" y="2435938"/>
                  <a:pt x="0" y="984037"/>
                </a:cubicBezTo>
                <a:cubicBezTo>
                  <a:pt x="0" y="711806"/>
                  <a:pt x="41379" y="449239"/>
                  <a:pt x="118190" y="2022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7"/>
          <p:cNvSpPr/>
          <p:nvPr/>
        </p:nvSpPr>
        <p:spPr>
          <a:xfrm>
            <a:off x="7689830" y="1"/>
            <a:ext cx="4502173" cy="3448219"/>
          </a:xfrm>
          <a:custGeom>
            <a:rect b="b" l="l" r="r" t="t"/>
            <a:pathLst>
              <a:path extrusionOk="0" h="3448219" w="4502173">
                <a:moveTo>
                  <a:pt x="205627" y="0"/>
                </a:moveTo>
                <a:lnTo>
                  <a:pt x="4502173" y="0"/>
                </a:lnTo>
                <a:lnTo>
                  <a:pt x="4502173" y="2368934"/>
                </a:lnTo>
                <a:lnTo>
                  <a:pt x="4365663" y="2551486"/>
                </a:lnTo>
                <a:cubicBezTo>
                  <a:pt x="3913696" y="3099144"/>
                  <a:pt x="3229704" y="3448219"/>
                  <a:pt x="2464181" y="3448219"/>
                </a:cubicBezTo>
                <a:cubicBezTo>
                  <a:pt x="1103251" y="3448219"/>
                  <a:pt x="0" y="2344968"/>
                  <a:pt x="0" y="984038"/>
                </a:cubicBezTo>
                <a:cubicBezTo>
                  <a:pt x="0" y="643806"/>
                  <a:pt x="68954" y="319678"/>
                  <a:pt x="193648" y="2486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3D lidar sensor RS LiDAR 16 RoboSense 16 beam miniature LiDAR autonomous  driving robots environment perception and UAV mapping|Smart Remote Control|  - AliExpress" id="100" name="Google Shape;10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2500" y="197802"/>
            <a:ext cx="2393391" cy="267418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/>
          <p:nvPr/>
        </p:nvSpPr>
        <p:spPr>
          <a:xfrm>
            <a:off x="8604737" y="3918051"/>
            <a:ext cx="3587263" cy="2939948"/>
          </a:xfrm>
          <a:custGeom>
            <a:rect b="b" l="l" r="r" t="t"/>
            <a:pathLst>
              <a:path extrusionOk="0" h="2939948" w="3587263">
                <a:moveTo>
                  <a:pt x="2070613" y="0"/>
                </a:moveTo>
                <a:cubicBezTo>
                  <a:pt x="2642397" y="0"/>
                  <a:pt x="3160050" y="231761"/>
                  <a:pt x="3534758" y="606469"/>
                </a:cubicBezTo>
                <a:lnTo>
                  <a:pt x="3587263" y="664240"/>
                </a:lnTo>
                <a:lnTo>
                  <a:pt x="3587263" y="2939948"/>
                </a:lnTo>
                <a:lnTo>
                  <a:pt x="193241" y="2939948"/>
                </a:lnTo>
                <a:lnTo>
                  <a:pt x="162719" y="2876589"/>
                </a:lnTo>
                <a:cubicBezTo>
                  <a:pt x="57940" y="2628865"/>
                  <a:pt x="0" y="2356505"/>
                  <a:pt x="0" y="2070613"/>
                </a:cubicBezTo>
                <a:cubicBezTo>
                  <a:pt x="0" y="927045"/>
                  <a:pt x="927045" y="0"/>
                  <a:pt x="2070613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7"/>
          <p:cNvSpPr/>
          <p:nvPr/>
        </p:nvSpPr>
        <p:spPr>
          <a:xfrm>
            <a:off x="8768827" y="4082142"/>
            <a:ext cx="3423175" cy="2775859"/>
          </a:xfrm>
          <a:custGeom>
            <a:rect b="b" l="l" r="r" t="t"/>
            <a:pathLst>
              <a:path extrusionOk="0" h="2775859" w="3423175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92825" y="4778100"/>
            <a:ext cx="2899175" cy="20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/>
        </p:nvSpPr>
        <p:spPr>
          <a:xfrm>
            <a:off x="294685" y="-19780"/>
            <a:ext cx="5314536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 Objectives</a:t>
            </a:r>
            <a:endParaRPr/>
          </a:p>
        </p:txBody>
      </p:sp>
      <p:sp>
        <p:nvSpPr>
          <p:cNvPr id="109" name="Google Shape;109;p18"/>
          <p:cNvSpPr txBox="1"/>
          <p:nvPr/>
        </p:nvSpPr>
        <p:spPr>
          <a:xfrm>
            <a:off x="148775" y="1642752"/>
            <a:ext cx="6090213" cy="5001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41300" lvl="0" marL="3429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•"/>
            </a:pPr>
            <a:r>
              <a:rPr lang="en-I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Solving the automation in the textile industries where barrels containing fabric materials are transported from one place to the other.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1300" lvl="0" marL="3429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•"/>
            </a:pPr>
            <a:r>
              <a:rPr lang="en-I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 the beginning of the project, RoboMuse 5.0 frame is available. So, we will utilize the structure and integrate hardware/software stack to make it autonomous. We will test the system in a real environment. 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1300" lvl="0" marL="3429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•"/>
            </a:pPr>
            <a:r>
              <a:rPr lang="en-I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can divide the project into 3 parts - Mechanical, Electrical and installing Software stack, Testing in Real World</a:t>
            </a:r>
            <a:r>
              <a:rPr lang="en-I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1300" lvl="0" marL="3429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•"/>
            </a:pPr>
            <a:r>
              <a:rPr lang="en-I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Installing the algorithm studied in the simulation. Redesign the Robomuse 5.0 and build it completely.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14300" lvl="0" marL="342900" marR="0" rtl="0" algn="just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i="0" sz="20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p18"/>
          <p:cNvSpPr/>
          <p:nvPr/>
        </p:nvSpPr>
        <p:spPr>
          <a:xfrm flipH="1">
            <a:off x="6582780" y="-2008"/>
            <a:ext cx="5609220" cy="5840278"/>
          </a:xfrm>
          <a:custGeom>
            <a:rect b="b" l="l" r="r" t="t"/>
            <a:pathLst>
              <a:path extrusionOk="0" h="5840278" w="5609220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6750141" y="-2"/>
            <a:ext cx="5441859" cy="5654940"/>
          </a:xfrm>
          <a:custGeom>
            <a:rect b="b" l="l" r="r" t="t"/>
            <a:pathLst>
              <a:path extrusionOk="0" h="5654940" w="5441859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 rotWithShape="1">
          <a:blip r:embed="rId3">
            <a:alphaModFix/>
          </a:blip>
          <a:srcRect b="12444" l="0" r="11738" t="26908"/>
          <a:stretch/>
        </p:blipFill>
        <p:spPr>
          <a:xfrm>
            <a:off x="7019400" y="193025"/>
            <a:ext cx="5172600" cy="4985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/>
        </p:nvSpPr>
        <p:spPr>
          <a:xfrm>
            <a:off x="294685" y="-19780"/>
            <a:ext cx="53145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/>
          </a:p>
        </p:txBody>
      </p:sp>
      <p:sp>
        <p:nvSpPr>
          <p:cNvPr id="118" name="Google Shape;118;p19"/>
          <p:cNvSpPr txBox="1"/>
          <p:nvPr/>
        </p:nvSpPr>
        <p:spPr>
          <a:xfrm>
            <a:off x="148775" y="1642750"/>
            <a:ext cx="6294900" cy="5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AutoNum type="arabicPeriod"/>
            </a:pPr>
            <a:r>
              <a:rPr lang="en-I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Simulating TurtleBot robot on Gazebo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AutoNum type="arabicPeriod"/>
            </a:pPr>
            <a:r>
              <a:rPr lang="en-I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Testing Mapping and Navigation Stack on Turtlebot3 robot using ROS packages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AutoNum type="arabicPeriod"/>
            </a:pPr>
            <a:r>
              <a:rPr lang="en-I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use GMapping packages for implementing SLAM, and AMCL package for implementing Navigation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AutoNum type="arabicPeriod"/>
            </a:pPr>
            <a:r>
              <a:rPr lang="en-I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Designing the Electric Circuit and required PCB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AutoNum type="arabicPeriod"/>
            </a:pPr>
            <a:r>
              <a:rPr lang="en-I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Building the complete RoboMuse 5.0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AutoNum type="arabicPeriod"/>
            </a:pPr>
            <a:r>
              <a:rPr lang="en-I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Testing RoboMuse 5.0 for Autonomous Navigation in real environment.</a:t>
            </a:r>
            <a:endParaRPr b="1"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p19"/>
          <p:cNvSpPr/>
          <p:nvPr/>
        </p:nvSpPr>
        <p:spPr>
          <a:xfrm flipH="1">
            <a:off x="6582780" y="-2008"/>
            <a:ext cx="5609220" cy="5840278"/>
          </a:xfrm>
          <a:custGeom>
            <a:rect b="b" l="l" r="r" t="t"/>
            <a:pathLst>
              <a:path extrusionOk="0" h="5840278" w="5609220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9"/>
          <p:cNvSpPr/>
          <p:nvPr/>
        </p:nvSpPr>
        <p:spPr>
          <a:xfrm>
            <a:off x="6750141" y="-2"/>
            <a:ext cx="5441859" cy="5654940"/>
          </a:xfrm>
          <a:custGeom>
            <a:rect b="b" l="l" r="r" t="t"/>
            <a:pathLst>
              <a:path extrusionOk="0" h="5654940" w="5441859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8575" y="1069375"/>
            <a:ext cx="4808975" cy="270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/>
        </p:nvSpPr>
        <p:spPr>
          <a:xfrm>
            <a:off x="520179" y="296141"/>
            <a:ext cx="478711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Gantt Chart</a:t>
            </a:r>
            <a:endParaRPr/>
          </a:p>
        </p:txBody>
      </p:sp>
      <p:sp>
        <p:nvSpPr>
          <p:cNvPr id="127" name="Google Shape;127;p20"/>
          <p:cNvSpPr txBox="1"/>
          <p:nvPr/>
        </p:nvSpPr>
        <p:spPr>
          <a:xfrm>
            <a:off x="8084828" y="907467"/>
            <a:ext cx="232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 Situation</a:t>
            </a:r>
            <a:endParaRPr/>
          </a:p>
        </p:txBody>
      </p:sp>
      <p:cxnSp>
        <p:nvCxnSpPr>
          <p:cNvPr id="128" name="Google Shape;128;p20"/>
          <p:cNvCxnSpPr/>
          <p:nvPr/>
        </p:nvCxnSpPr>
        <p:spPr>
          <a:xfrm flipH="1">
            <a:off x="8142678" y="1232624"/>
            <a:ext cx="4500" cy="34368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graphicFrame>
        <p:nvGraphicFramePr>
          <p:cNvPr id="129" name="Google Shape;129;p20"/>
          <p:cNvGraphicFramePr/>
          <p:nvPr/>
        </p:nvGraphicFramePr>
        <p:xfrm>
          <a:off x="784650" y="1694925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{72886E4A-62F1-429F-A344-44ACDCFE97CA}</a:tableStyleId>
              </a:tblPr>
              <a:tblGrid>
                <a:gridCol w="3783425"/>
                <a:gridCol w="974475"/>
                <a:gridCol w="974475"/>
                <a:gridCol w="973425"/>
                <a:gridCol w="973425"/>
                <a:gridCol w="973425"/>
                <a:gridCol w="973425"/>
                <a:gridCol w="973425"/>
              </a:tblGrid>
              <a:tr h="6667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TASK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Week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1-2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Week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3-4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Week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5-6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Week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7-8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Week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9-10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Week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11-12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Week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13-14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solidFill>
                      <a:srgbClr val="B4C6E7"/>
                    </a:solidFill>
                  </a:tcPr>
                </a:tc>
              </a:tr>
              <a:tr h="57695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I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Literature Review about Lidar-SLAM &amp; Visual Inertial- SLAM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</a:tr>
              <a:tr h="57695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I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Learning ROS &amp; Simulating Turtlebot 3 Robot 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solidFill>
                      <a:srgbClr val="B4C6E7"/>
                    </a:solidFill>
                  </a:tcPr>
                </a:tc>
              </a:tr>
              <a:tr h="57695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I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Implementing Lidar based SLAM &amp; Navigation in Gazebo &amp; Rviz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</a:tr>
              <a:tr h="57695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I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Started Working on RoboMuse 5.0</a:t>
                      </a:r>
                      <a:br>
                        <a:rPr lang="en-I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-I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PCB Design | AGV Control System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solidFill>
                      <a:srgbClr val="B4C6E7"/>
                    </a:solidFill>
                  </a:tcPr>
                </a:tc>
              </a:tr>
              <a:tr h="57695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I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Implement SLAM &amp; Navigation in Robomuse 5.0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</a:tr>
              <a:tr h="57695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I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Conducting Navigation in Real Environment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solidFill>
                      <a:srgbClr val="4472C4"/>
                    </a:solidFill>
                  </a:tcPr>
                </a:tc>
              </a:tr>
              <a:tr h="3966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I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Report Making 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solidFill>
                      <a:srgbClr val="4472C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/>
        </p:nvSpPr>
        <p:spPr>
          <a:xfrm>
            <a:off x="316364" y="60284"/>
            <a:ext cx="4832802" cy="12435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SLAM - THEORY</a:t>
            </a:r>
            <a:endParaRPr/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2025" y="2692995"/>
            <a:ext cx="4832800" cy="181963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/>
        </p:nvSpPr>
        <p:spPr>
          <a:xfrm>
            <a:off x="163850" y="1805700"/>
            <a:ext cx="7482300" cy="3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ROS SLAM GMapping</a:t>
            </a: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package contains GMapping, from OpenSlam, and a ROS wrapper.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gmapping package provides laser-based SLAM, as a ROS node called slam_gmapping.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IN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Adaptive Monte-Carlo Localization</a:t>
            </a: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(AMCL):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AMCL, which is a particle filter based is used to localize the mobile robot in an indoor environment.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Specifically, it refers to estimation of the position and orientation of a robot within the previously generated map.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/>
        </p:nvSpPr>
        <p:spPr>
          <a:xfrm>
            <a:off x="294685" y="-19780"/>
            <a:ext cx="53145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Experimental Setup</a:t>
            </a:r>
            <a:endParaRPr/>
          </a:p>
        </p:txBody>
      </p:sp>
      <p:sp>
        <p:nvSpPr>
          <p:cNvPr id="142" name="Google Shape;142;p22"/>
          <p:cNvSpPr txBox="1"/>
          <p:nvPr/>
        </p:nvSpPr>
        <p:spPr>
          <a:xfrm>
            <a:off x="148775" y="1642750"/>
            <a:ext cx="6294900" cy="5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Simulation in ROS:</a:t>
            </a:r>
            <a:endParaRPr b="1"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AutoNum type="arabicPeriod"/>
            </a:pPr>
            <a:r>
              <a:rPr lang="en-I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Spawned TurtleBot3 in Gazebo as a Node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AutoNum type="arabicPeriod"/>
            </a:pPr>
            <a:r>
              <a:rPr lang="en-I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Controlled Turtlebot3 using Teleop Node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AutoNum type="arabicPeriod"/>
            </a:pPr>
            <a:r>
              <a:rPr lang="en-I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 GMapping Stack using TurtleBot3 | moved robot using teleop Node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AutoNum type="arabicPeriod"/>
            </a:pPr>
            <a:r>
              <a:rPr lang="en-I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Saving the generated GridMap of the Environment 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AutoNum type="arabicPeriod"/>
            </a:pPr>
            <a:r>
              <a:rPr lang="en-I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Loading the GridMap and implementing Navigation stack on TurtleBot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AutoNum type="arabicPeriod"/>
            </a:pPr>
            <a:r>
              <a:rPr lang="en-I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Implemention on the RoboMuse 5.0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AutoNum type="arabicPeriod"/>
            </a:pPr>
            <a:r>
              <a:rPr lang="en-I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Testing and Optimizing SLAM and Navigation stack parameters specific to our testing environment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p22"/>
          <p:cNvSpPr/>
          <p:nvPr/>
        </p:nvSpPr>
        <p:spPr>
          <a:xfrm flipH="1">
            <a:off x="6582780" y="-2008"/>
            <a:ext cx="5609220" cy="5840278"/>
          </a:xfrm>
          <a:custGeom>
            <a:rect b="b" l="l" r="r" t="t"/>
            <a:pathLst>
              <a:path extrusionOk="0" h="5840278" w="5609220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2"/>
          <p:cNvSpPr/>
          <p:nvPr/>
        </p:nvSpPr>
        <p:spPr>
          <a:xfrm>
            <a:off x="6750141" y="-2"/>
            <a:ext cx="5441859" cy="5654940"/>
          </a:xfrm>
          <a:custGeom>
            <a:rect b="b" l="l" r="r" t="t"/>
            <a:pathLst>
              <a:path extrusionOk="0" h="5654940" w="5441859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8575" y="1069375"/>
            <a:ext cx="4808975" cy="270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